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63" r:id="rId3"/>
    <p:sldId id="259" r:id="rId4"/>
    <p:sldId id="258" r:id="rId5"/>
    <p:sldId id="260" r:id="rId6"/>
    <p:sldId id="265" r:id="rId7"/>
    <p:sldId id="266" r:id="rId8"/>
    <p:sldId id="267" r:id="rId9"/>
    <p:sldId id="261" r:id="rId10"/>
    <p:sldId id="264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80"/>
    <p:restoredTop sz="94628"/>
  </p:normalViewPr>
  <p:slideViewPr>
    <p:cSldViewPr snapToGrid="0">
      <p:cViewPr varScale="1">
        <p:scale>
          <a:sx n="70" d="100"/>
          <a:sy n="70" d="100"/>
        </p:scale>
        <p:origin x="20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D042FE-8884-447C-BB84-3EA2610B7B7F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72B4B1EE-0ED6-4177-8C1F-6FA490835300}">
      <dgm:prSet/>
      <dgm:spPr/>
      <dgm:t>
        <a:bodyPr/>
        <a:lstStyle/>
        <a:p>
          <a:r>
            <a:rPr lang="en-US" b="0" i="0"/>
            <a:t>Twitter API access - only </a:t>
          </a:r>
          <a:r>
            <a:rPr lang="en-US"/>
            <a:t>having</a:t>
          </a:r>
          <a:r>
            <a:rPr lang="en-US" b="0" i="0"/>
            <a:t> essential access </a:t>
          </a:r>
          <a:r>
            <a:rPr lang="en-US"/>
            <a:t>to Twitter API seemed to limit the data that could be pulled.</a:t>
          </a:r>
          <a:r>
            <a:rPr lang="en-US" b="0" i="0"/>
            <a:t> </a:t>
          </a:r>
          <a:r>
            <a:rPr lang="en-US"/>
            <a:t>To mitigate the aforementioned API</a:t>
          </a:r>
          <a:r>
            <a:rPr lang="en-US" b="0" i="0"/>
            <a:t> data was sourced via Kaggle, which did have pre-pulled twitter </a:t>
          </a:r>
          <a:r>
            <a:rPr lang="en-US"/>
            <a:t>API</a:t>
          </a:r>
          <a:r>
            <a:rPr lang="en-US" b="0" i="0"/>
            <a:t> data for each of the respective</a:t>
          </a:r>
          <a:r>
            <a:rPr lang="en-US"/>
            <a:t> digital currencies we ran the SA model on.  </a:t>
          </a:r>
        </a:p>
      </dgm:t>
    </dgm:pt>
    <dgm:pt modelId="{4BEA41D1-7386-433E-A144-DAC7B0FCAB00}" type="parTrans" cxnId="{CEA4A9F9-652D-4918-9295-5102C4C09320}">
      <dgm:prSet/>
      <dgm:spPr/>
      <dgm:t>
        <a:bodyPr/>
        <a:lstStyle/>
        <a:p>
          <a:endParaRPr lang="en-US"/>
        </a:p>
      </dgm:t>
    </dgm:pt>
    <dgm:pt modelId="{937E9FA7-0AA3-4B9E-A5CB-65438219FD1B}" type="sibTrans" cxnId="{CEA4A9F9-652D-4918-9295-5102C4C09320}">
      <dgm:prSet/>
      <dgm:spPr/>
      <dgm:t>
        <a:bodyPr/>
        <a:lstStyle/>
        <a:p>
          <a:endParaRPr lang="en-US"/>
        </a:p>
      </dgm:t>
    </dgm:pt>
    <dgm:pt modelId="{2238D62C-21FF-45F6-BDF9-6656CAFA0DC5}">
      <dgm:prSet/>
      <dgm:spPr/>
      <dgm:t>
        <a:bodyPr/>
        <a:lstStyle/>
        <a:p>
          <a:r>
            <a:rPr lang="en-US" dirty="0"/>
            <a:t>Streamlit deployment and incorporation of model to project 1 output. </a:t>
          </a:r>
        </a:p>
      </dgm:t>
    </dgm:pt>
    <dgm:pt modelId="{50A4B2DD-7A8E-40D7-A0B9-A1BDAFB2B5AE}" type="parTrans" cxnId="{4A4DC861-7A6E-43B8-8B79-BF9E0613D7F4}">
      <dgm:prSet/>
      <dgm:spPr/>
      <dgm:t>
        <a:bodyPr/>
        <a:lstStyle/>
        <a:p>
          <a:endParaRPr lang="en-US"/>
        </a:p>
      </dgm:t>
    </dgm:pt>
    <dgm:pt modelId="{DB800CF8-E994-4ED5-B317-6A3761DFF2EA}" type="sibTrans" cxnId="{4A4DC861-7A6E-43B8-8B79-BF9E0613D7F4}">
      <dgm:prSet/>
      <dgm:spPr/>
      <dgm:t>
        <a:bodyPr/>
        <a:lstStyle/>
        <a:p>
          <a:endParaRPr lang="en-US"/>
        </a:p>
      </dgm:t>
    </dgm:pt>
    <dgm:pt modelId="{78A1ED0B-C37D-4515-AE05-087018B22178}" type="pres">
      <dgm:prSet presAssocID="{55D042FE-8884-447C-BB84-3EA2610B7B7F}" presName="vert0" presStyleCnt="0">
        <dgm:presLayoutVars>
          <dgm:dir/>
          <dgm:animOne val="branch"/>
          <dgm:animLvl val="lvl"/>
        </dgm:presLayoutVars>
      </dgm:prSet>
      <dgm:spPr/>
    </dgm:pt>
    <dgm:pt modelId="{E2A5AE2C-5A17-4266-9E60-248A8DEBB629}" type="pres">
      <dgm:prSet presAssocID="{72B4B1EE-0ED6-4177-8C1F-6FA490835300}" presName="thickLine" presStyleLbl="alignNode1" presStyleIdx="0" presStyleCnt="2"/>
      <dgm:spPr/>
    </dgm:pt>
    <dgm:pt modelId="{C9D106C2-3B67-43B0-9933-9F7C825CEDC0}" type="pres">
      <dgm:prSet presAssocID="{72B4B1EE-0ED6-4177-8C1F-6FA490835300}" presName="horz1" presStyleCnt="0"/>
      <dgm:spPr/>
    </dgm:pt>
    <dgm:pt modelId="{BBF97BFE-A172-4AC2-A52C-4CDB06AB4C78}" type="pres">
      <dgm:prSet presAssocID="{72B4B1EE-0ED6-4177-8C1F-6FA490835300}" presName="tx1" presStyleLbl="revTx" presStyleIdx="0" presStyleCnt="2"/>
      <dgm:spPr/>
    </dgm:pt>
    <dgm:pt modelId="{C917A92E-9BE9-49D0-A52D-C0967E0739BD}" type="pres">
      <dgm:prSet presAssocID="{72B4B1EE-0ED6-4177-8C1F-6FA490835300}" presName="vert1" presStyleCnt="0"/>
      <dgm:spPr/>
    </dgm:pt>
    <dgm:pt modelId="{9A0A4D5A-021F-474B-956D-C8EA0F6CA728}" type="pres">
      <dgm:prSet presAssocID="{2238D62C-21FF-45F6-BDF9-6656CAFA0DC5}" presName="thickLine" presStyleLbl="alignNode1" presStyleIdx="1" presStyleCnt="2"/>
      <dgm:spPr/>
    </dgm:pt>
    <dgm:pt modelId="{3753ECE5-78AF-4F7F-A8ED-348323E0F23F}" type="pres">
      <dgm:prSet presAssocID="{2238D62C-21FF-45F6-BDF9-6656CAFA0DC5}" presName="horz1" presStyleCnt="0"/>
      <dgm:spPr/>
    </dgm:pt>
    <dgm:pt modelId="{D667CE86-7DBA-4D75-B4F8-9F1155B7C207}" type="pres">
      <dgm:prSet presAssocID="{2238D62C-21FF-45F6-BDF9-6656CAFA0DC5}" presName="tx1" presStyleLbl="revTx" presStyleIdx="1" presStyleCnt="2"/>
      <dgm:spPr/>
    </dgm:pt>
    <dgm:pt modelId="{36D5FA2F-F8B5-485A-964E-C505D54BBFB8}" type="pres">
      <dgm:prSet presAssocID="{2238D62C-21FF-45F6-BDF9-6656CAFA0DC5}" presName="vert1" presStyleCnt="0"/>
      <dgm:spPr/>
    </dgm:pt>
  </dgm:ptLst>
  <dgm:cxnLst>
    <dgm:cxn modelId="{4A4DC861-7A6E-43B8-8B79-BF9E0613D7F4}" srcId="{55D042FE-8884-447C-BB84-3EA2610B7B7F}" destId="{2238D62C-21FF-45F6-BDF9-6656CAFA0DC5}" srcOrd="1" destOrd="0" parTransId="{50A4B2DD-7A8E-40D7-A0B9-A1BDAFB2B5AE}" sibTransId="{DB800CF8-E994-4ED5-B317-6A3761DFF2EA}"/>
    <dgm:cxn modelId="{A2477E99-792C-40E4-A0F7-65C9D9F74525}" type="presOf" srcId="{2238D62C-21FF-45F6-BDF9-6656CAFA0DC5}" destId="{D667CE86-7DBA-4D75-B4F8-9F1155B7C207}" srcOrd="0" destOrd="0" presId="urn:microsoft.com/office/officeart/2008/layout/LinedList"/>
    <dgm:cxn modelId="{954AF0C6-B7AE-4DB2-B76B-575499C33A16}" type="presOf" srcId="{55D042FE-8884-447C-BB84-3EA2610B7B7F}" destId="{78A1ED0B-C37D-4515-AE05-087018B22178}" srcOrd="0" destOrd="0" presId="urn:microsoft.com/office/officeart/2008/layout/LinedList"/>
    <dgm:cxn modelId="{62CF77D5-BC0F-407F-BEB1-74BC5703DF1B}" type="presOf" srcId="{72B4B1EE-0ED6-4177-8C1F-6FA490835300}" destId="{BBF97BFE-A172-4AC2-A52C-4CDB06AB4C78}" srcOrd="0" destOrd="0" presId="urn:microsoft.com/office/officeart/2008/layout/LinedList"/>
    <dgm:cxn modelId="{CEA4A9F9-652D-4918-9295-5102C4C09320}" srcId="{55D042FE-8884-447C-BB84-3EA2610B7B7F}" destId="{72B4B1EE-0ED6-4177-8C1F-6FA490835300}" srcOrd="0" destOrd="0" parTransId="{4BEA41D1-7386-433E-A144-DAC7B0FCAB00}" sibTransId="{937E9FA7-0AA3-4B9E-A5CB-65438219FD1B}"/>
    <dgm:cxn modelId="{AF0324C8-8349-4968-8079-2AF1DD7054BE}" type="presParOf" srcId="{78A1ED0B-C37D-4515-AE05-087018B22178}" destId="{E2A5AE2C-5A17-4266-9E60-248A8DEBB629}" srcOrd="0" destOrd="0" presId="urn:microsoft.com/office/officeart/2008/layout/LinedList"/>
    <dgm:cxn modelId="{ED812A93-F58F-4F1B-AAF5-F07035DA6D5E}" type="presParOf" srcId="{78A1ED0B-C37D-4515-AE05-087018B22178}" destId="{C9D106C2-3B67-43B0-9933-9F7C825CEDC0}" srcOrd="1" destOrd="0" presId="urn:microsoft.com/office/officeart/2008/layout/LinedList"/>
    <dgm:cxn modelId="{5019DA49-4FB0-489B-AACA-23BCCED010F9}" type="presParOf" srcId="{C9D106C2-3B67-43B0-9933-9F7C825CEDC0}" destId="{BBF97BFE-A172-4AC2-A52C-4CDB06AB4C78}" srcOrd="0" destOrd="0" presId="urn:microsoft.com/office/officeart/2008/layout/LinedList"/>
    <dgm:cxn modelId="{ECD5F41B-3078-459A-B533-EBA77399CF9D}" type="presParOf" srcId="{C9D106C2-3B67-43B0-9933-9F7C825CEDC0}" destId="{C917A92E-9BE9-49D0-A52D-C0967E0739BD}" srcOrd="1" destOrd="0" presId="urn:microsoft.com/office/officeart/2008/layout/LinedList"/>
    <dgm:cxn modelId="{7C6C17C3-245C-4D00-9DEF-03671406E09A}" type="presParOf" srcId="{78A1ED0B-C37D-4515-AE05-087018B22178}" destId="{9A0A4D5A-021F-474B-956D-C8EA0F6CA728}" srcOrd="2" destOrd="0" presId="urn:microsoft.com/office/officeart/2008/layout/LinedList"/>
    <dgm:cxn modelId="{0C879126-F080-40B5-B92E-5DC941FB93D1}" type="presParOf" srcId="{78A1ED0B-C37D-4515-AE05-087018B22178}" destId="{3753ECE5-78AF-4F7F-A8ED-348323E0F23F}" srcOrd="3" destOrd="0" presId="urn:microsoft.com/office/officeart/2008/layout/LinedList"/>
    <dgm:cxn modelId="{7183617A-0E96-49FF-96A9-5B28F560C1AA}" type="presParOf" srcId="{3753ECE5-78AF-4F7F-A8ED-348323E0F23F}" destId="{D667CE86-7DBA-4D75-B4F8-9F1155B7C207}" srcOrd="0" destOrd="0" presId="urn:microsoft.com/office/officeart/2008/layout/LinedList"/>
    <dgm:cxn modelId="{E5AE4214-9C87-4D40-A59E-E6B8CA208C9C}" type="presParOf" srcId="{3753ECE5-78AF-4F7F-A8ED-348323E0F23F}" destId="{36D5FA2F-F8B5-485A-964E-C505D54BBFB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5AE2C-5A17-4266-9E60-248A8DEBB629}">
      <dsp:nvSpPr>
        <dsp:cNvPr id="0" name=""/>
        <dsp:cNvSpPr/>
      </dsp:nvSpPr>
      <dsp:spPr>
        <a:xfrm>
          <a:off x="0" y="0"/>
          <a:ext cx="701237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dk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F97BFE-A172-4AC2-A52C-4CDB06AB4C78}">
      <dsp:nvSpPr>
        <dsp:cNvPr id="0" name=""/>
        <dsp:cNvSpPr/>
      </dsp:nvSpPr>
      <dsp:spPr>
        <a:xfrm>
          <a:off x="0" y="0"/>
          <a:ext cx="7012370" cy="2354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Twitter API access - only </a:t>
          </a:r>
          <a:r>
            <a:rPr lang="en-US" sz="2500" kern="1200"/>
            <a:t>having</a:t>
          </a:r>
          <a:r>
            <a:rPr lang="en-US" sz="2500" b="0" i="0" kern="1200"/>
            <a:t> essential access </a:t>
          </a:r>
          <a:r>
            <a:rPr lang="en-US" sz="2500" kern="1200"/>
            <a:t>to Twitter API seemed to limit the data that could be pulled.</a:t>
          </a:r>
          <a:r>
            <a:rPr lang="en-US" sz="2500" b="0" i="0" kern="1200"/>
            <a:t> </a:t>
          </a:r>
          <a:r>
            <a:rPr lang="en-US" sz="2500" kern="1200"/>
            <a:t>To mitigate the aforementioned API</a:t>
          </a:r>
          <a:r>
            <a:rPr lang="en-US" sz="2500" b="0" i="0" kern="1200"/>
            <a:t> data was sourced via Kaggle, which did have pre-pulled twitter </a:t>
          </a:r>
          <a:r>
            <a:rPr lang="en-US" sz="2500" kern="1200"/>
            <a:t>API</a:t>
          </a:r>
          <a:r>
            <a:rPr lang="en-US" sz="2500" b="0" i="0" kern="1200"/>
            <a:t> data for each of the respective</a:t>
          </a:r>
          <a:r>
            <a:rPr lang="en-US" sz="2500" kern="1200"/>
            <a:t> digital currencies we ran the SA model on.  </a:t>
          </a:r>
        </a:p>
      </dsp:txBody>
      <dsp:txXfrm>
        <a:off x="0" y="0"/>
        <a:ext cx="7012370" cy="2354565"/>
      </dsp:txXfrm>
    </dsp:sp>
    <dsp:sp modelId="{9A0A4D5A-021F-474B-956D-C8EA0F6CA728}">
      <dsp:nvSpPr>
        <dsp:cNvPr id="0" name=""/>
        <dsp:cNvSpPr/>
      </dsp:nvSpPr>
      <dsp:spPr>
        <a:xfrm>
          <a:off x="0" y="2354565"/>
          <a:ext cx="701237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dk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67CE86-7DBA-4D75-B4F8-9F1155B7C207}">
      <dsp:nvSpPr>
        <dsp:cNvPr id="0" name=""/>
        <dsp:cNvSpPr/>
      </dsp:nvSpPr>
      <dsp:spPr>
        <a:xfrm>
          <a:off x="0" y="2354565"/>
          <a:ext cx="7012370" cy="2354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Streamlit deployment and incorporation of model to project 1 output. </a:t>
          </a:r>
        </a:p>
      </dsp:txBody>
      <dsp:txXfrm>
        <a:off x="0" y="2354565"/>
        <a:ext cx="7012370" cy="2354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6/22/22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6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07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6/22/22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3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6/22/22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49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6/22/22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4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02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36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59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76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6/22/22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0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4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939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E4DEDC-A7A2-BFFE-DF2B-5AB458A3A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100">
                <a:solidFill>
                  <a:schemeClr val="tx1"/>
                </a:solidFill>
                <a:ea typeface="+mj-lt"/>
                <a:cs typeface="+mj-lt"/>
              </a:rPr>
              <a:t>PROJECT 2- </a:t>
            </a:r>
            <a:r>
              <a:rPr lang="en-CA" sz="3100" b="1">
                <a:solidFill>
                  <a:schemeClr val="tx1"/>
                </a:solidFill>
                <a:ea typeface="+mj-lt"/>
                <a:cs typeface="+mj-lt"/>
              </a:rPr>
              <a:t>NLP AND VADER SENTIMENT ANALYSIS For DIGITAL CURRENCY</a:t>
            </a:r>
            <a:br>
              <a:rPr lang="en-CA" sz="3100" b="1">
                <a:solidFill>
                  <a:schemeClr val="tx1"/>
                </a:solidFill>
                <a:ea typeface="+mj-lt"/>
                <a:cs typeface="+mj-lt"/>
              </a:rPr>
            </a:br>
            <a:endParaRPr lang="en-CA" sz="3100" b="1">
              <a:solidFill>
                <a:schemeClr val="tx1"/>
              </a:solidFill>
              <a:ea typeface="+mj-lt"/>
              <a:cs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07EF0A-501C-65E3-2D2F-C74A42896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CA" sz="2200"/>
              <a:t>Presented by; @Phil, @Acash, @Filip, @tyler (Group 4)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Connected sticks shaping polygons background">
            <a:extLst>
              <a:ext uri="{FF2B5EF4-FFF2-40B4-BE49-F238E27FC236}">
                <a16:creationId xmlns:a16="http://schemas.microsoft.com/office/drawing/2014/main" id="{CC1F6AC2-0D43-14C4-F502-D45AC3483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88" r="13645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768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8" name="Rectangle 2056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70" name="Rectangle 2058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72" name="Rectangle 2060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73" name="Rectangle 2062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entiment scores and Bitcoin prices">
            <a:extLst>
              <a:ext uri="{FF2B5EF4-FFF2-40B4-BE49-F238E27FC236}">
                <a16:creationId xmlns:a16="http://schemas.microsoft.com/office/drawing/2014/main" id="{AFE75AA7-95A0-B226-6953-12348BD17A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 r="11556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4" name="Rectangle 2064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0612" y="457200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5488635B-5F1E-450D-988C-60E58FE5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0612" y="457200"/>
            <a:ext cx="3703320" cy="94997"/>
          </a:xfrm>
          <a:prstGeom prst="rect">
            <a:avLst/>
          </a:prstGeom>
          <a:solidFill>
            <a:srgbClr val="C69896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9" name="Rectangle 2068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1798" y="601201"/>
            <a:ext cx="3702134" cy="5791132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6194F1D8-917A-408B-9C96-873AE00BF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1798" y="601201"/>
            <a:ext cx="3702134" cy="5791132"/>
          </a:xfrm>
          <a:prstGeom prst="rect">
            <a:avLst/>
          </a:prstGeom>
          <a:solidFill>
            <a:srgbClr val="C69896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7A5B8-0840-A1A5-4F9E-AB00DBFA6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5733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Create a sentiment analysis That can Determine/provide a numerical Correlation between a Tweet and the price of a given crypto Currency.</a:t>
            </a:r>
          </a:p>
        </p:txBody>
      </p:sp>
    </p:spTree>
    <p:extLst>
      <p:ext uri="{BB962C8B-B14F-4D97-AF65-F5344CB8AC3E}">
        <p14:creationId xmlns:p14="http://schemas.microsoft.com/office/powerpoint/2010/main" val="263751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9C530-440F-38D0-BB21-B21508480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Thank you for Your Time.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88A51-2BF6-8A72-5D0F-0AAEE9949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 cap="all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5380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A8C7-C26E-9D61-AA5A-181D4C740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2101190"/>
            <a:ext cx="3170398" cy="1165192"/>
          </a:xfrm>
        </p:spPr>
        <p:txBody>
          <a:bodyPr/>
          <a:lstStyle/>
          <a:p>
            <a:r>
              <a:rPr lang="en-US"/>
              <a:t>Recap of Project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B079A-18E5-8084-066F-7F9F05F27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 dirty="0">
                <a:ea typeface="+mn-lt"/>
                <a:cs typeface="+mn-lt"/>
              </a:rPr>
              <a:t>Created a user-friendly Crypto(&amp;NFT) currency dashboard, that allowed users to make investment decisions by predicting the performance of the underlying asset classes over time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The dashboard consisted of </a:t>
            </a:r>
            <a:r>
              <a:rPr lang="en-US" b="1" i="1" dirty="0">
                <a:ea typeface="+mn-lt"/>
                <a:cs typeface="+mn-lt"/>
              </a:rPr>
              <a:t>historical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i="1" dirty="0">
                <a:ea typeface="+mn-lt"/>
                <a:cs typeface="+mn-lt"/>
              </a:rPr>
              <a:t>real time</a:t>
            </a:r>
            <a:r>
              <a:rPr lang="en-US" dirty="0">
                <a:ea typeface="+mn-lt"/>
                <a:cs typeface="+mn-lt"/>
              </a:rPr>
              <a:t> data, complete </a:t>
            </a:r>
            <a:r>
              <a:rPr lang="en-US" sz="2200" dirty="0">
                <a:ea typeface="+mn-lt"/>
                <a:cs typeface="+mn-lt"/>
              </a:rPr>
              <a:t>with</a:t>
            </a:r>
            <a:r>
              <a:rPr lang="en-US" dirty="0">
                <a:ea typeface="+mn-lt"/>
                <a:cs typeface="+mn-lt"/>
              </a:rPr>
              <a:t> relevant line charts, bar charts and other illustrations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5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2D9C8-D4B4-56D1-F21B-15596EB5A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073231"/>
            <a:ext cx="3219127" cy="4711539"/>
          </a:xfrm>
        </p:spPr>
        <p:txBody>
          <a:bodyPr anchor="ctr">
            <a:normAutofit/>
          </a:bodyPr>
          <a:lstStyle/>
          <a:p>
            <a:r>
              <a:rPr lang="en-CA" sz="3600" b="1" i="0" dirty="0">
                <a:solidFill>
                  <a:schemeClr val="bg1">
                    <a:lumMod val="85000"/>
                    <a:lumOff val="15000"/>
                  </a:schemeClr>
                </a:solidFill>
                <a:effectLst/>
                <a:latin typeface="Slack-Lato"/>
              </a:rPr>
              <a:t>Objectives</a:t>
            </a:r>
            <a:endParaRPr lang="en-CA" sz="36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9959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F462D-16C7-9E3B-37FB-33E366198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629" y="1073231"/>
            <a:ext cx="6541841" cy="4711539"/>
          </a:xfrm>
        </p:spPr>
        <p:txBody>
          <a:bodyPr>
            <a:normAutofit/>
          </a:bodyPr>
          <a:lstStyle/>
          <a:p>
            <a:pPr marL="305435" indent="-305435"/>
            <a:r>
              <a:rPr lang="en-US" sz="2200" dirty="0">
                <a:solidFill>
                  <a:srgbClr val="FFFFFF"/>
                </a:solidFill>
                <a:latin typeface="Slack-Lato"/>
              </a:rPr>
              <a:t>Introduce a machine learning model that can analyze and interpret  sentiment of tweets that make mention of Crypto currencies to compliment the previously created digital currency comparative/analytical tool.  </a:t>
            </a:r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06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FDD34A-E60C-4109-CF4B-47C643C27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CA" b="0" i="0">
                <a:solidFill>
                  <a:schemeClr val="bg1">
                    <a:lumMod val="85000"/>
                    <a:lumOff val="15000"/>
                  </a:schemeClr>
                </a:solidFill>
                <a:effectLst/>
                <a:latin typeface="Slack-Lato"/>
              </a:rPr>
              <a:t>Scope</a:t>
            </a:r>
            <a:r>
              <a:rPr lang="en-CA">
                <a:solidFill>
                  <a:schemeClr val="bg1">
                    <a:lumMod val="85000"/>
                    <a:lumOff val="15000"/>
                  </a:schemeClr>
                </a:solidFill>
                <a:latin typeface="Slack-Lato"/>
              </a:rPr>
              <a:t> </a:t>
            </a:r>
            <a:br>
              <a:rPr lang="en-CA">
                <a:solidFill>
                  <a:schemeClr val="bg1">
                    <a:lumMod val="85000"/>
                    <a:lumOff val="15000"/>
                  </a:schemeClr>
                </a:solidFill>
                <a:latin typeface="Slack-Lato"/>
              </a:rPr>
            </a:br>
            <a:r>
              <a:rPr lang="en-CA">
                <a:solidFill>
                  <a:schemeClr val="bg1">
                    <a:lumMod val="85000"/>
                    <a:lumOff val="15000"/>
                  </a:schemeClr>
                </a:solidFill>
                <a:latin typeface="Slack-Lato"/>
              </a:rPr>
              <a:t>&amp; Limitations</a:t>
            </a:r>
            <a:endParaRPr lang="en-CA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363DA459-C64D-EF01-17AA-945EF0FC0C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3175015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3088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 104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6" name="Rectangle 105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58" name="Rectangle 1057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64" name="Rectangle 1063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858E910-9CF1-5E02-5A07-C4200EBE6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166" y="1791545"/>
            <a:ext cx="6518800" cy="3569041"/>
          </a:xfrm>
          <a:prstGeom prst="rect">
            <a:avLst/>
          </a:prstGeom>
        </p:spPr>
      </p:pic>
      <p:sp>
        <p:nvSpPr>
          <p:cNvPr id="1066" name="Rectangle 1065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79ACFA-A3E7-5A37-5CEA-3601D8E25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i="0" dirty="0">
                <a:solidFill>
                  <a:srgbClr val="FFFFFF"/>
                </a:solidFill>
                <a:effectLst/>
              </a:rPr>
              <a:t>Steps for cleaning data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32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798B47-4425-6991-9248-554B7333E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66" y="1457456"/>
            <a:ext cx="6518800" cy="423721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A4F66-B756-DB1C-6E6B-8A768945A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Code Sample1</a:t>
            </a:r>
          </a:p>
        </p:txBody>
      </p:sp>
    </p:spTree>
    <p:extLst>
      <p:ext uri="{BB962C8B-B14F-4D97-AF65-F5344CB8AC3E}">
        <p14:creationId xmlns:p14="http://schemas.microsoft.com/office/powerpoint/2010/main" val="2493106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212342-0183-13F7-9E32-BFE004DCE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66" y="1457456"/>
            <a:ext cx="6518800" cy="423721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564BB-41EC-4273-FE21-E8F94D48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Code Sample2</a:t>
            </a:r>
          </a:p>
        </p:txBody>
      </p:sp>
    </p:spTree>
    <p:extLst>
      <p:ext uri="{BB962C8B-B14F-4D97-AF65-F5344CB8AC3E}">
        <p14:creationId xmlns:p14="http://schemas.microsoft.com/office/powerpoint/2010/main" val="2621143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844B5A3-BD9E-BADA-764C-3764EECDF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66" y="1457456"/>
            <a:ext cx="6518800" cy="423721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57585-3E08-44C2-630C-376BAA0D2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Code Sample3</a:t>
            </a:r>
          </a:p>
        </p:txBody>
      </p:sp>
    </p:spTree>
    <p:extLst>
      <p:ext uri="{BB962C8B-B14F-4D97-AF65-F5344CB8AC3E}">
        <p14:creationId xmlns:p14="http://schemas.microsoft.com/office/powerpoint/2010/main" val="263602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7062F0-D418-1FE7-738A-C4ADDE3A9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7537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Slack-Lato"/>
              </a:rPr>
              <a:t>Conclusions/Next Steps</a:t>
            </a:r>
            <a:endParaRPr lang="en-CA" dirty="0">
              <a:solidFill>
                <a:schemeClr val="tx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ACD11-01C6-BC8A-DB75-50F1A3C67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550923"/>
            <a:ext cx="6309003" cy="4307876"/>
          </a:xfrm>
        </p:spPr>
        <p:txBody>
          <a:bodyPr>
            <a:normAutofit/>
          </a:bodyPr>
          <a:lstStyle/>
          <a:p>
            <a:r>
              <a:rPr lang="en-US" sz="2200" b="0" i="0" dirty="0">
                <a:solidFill>
                  <a:schemeClr val="tx2"/>
                </a:solidFill>
                <a:effectLst/>
                <a:latin typeface="Slack-Lato"/>
              </a:rPr>
              <a:t>Expand to include/analyze additi</a:t>
            </a:r>
            <a:r>
              <a:rPr lang="en-US" sz="2200" dirty="0">
                <a:solidFill>
                  <a:schemeClr val="tx2"/>
                </a:solidFill>
                <a:latin typeface="Slack-Lato"/>
              </a:rPr>
              <a:t>onal </a:t>
            </a:r>
            <a:r>
              <a:rPr lang="en-US" sz="2200" b="0" i="0" dirty="0">
                <a:solidFill>
                  <a:schemeClr val="tx2"/>
                </a:solidFill>
                <a:effectLst/>
                <a:latin typeface="Slack-Lato"/>
              </a:rPr>
              <a:t>crypto-currencies </a:t>
            </a:r>
          </a:p>
          <a:p>
            <a:r>
              <a:rPr lang="en-US" sz="2200" dirty="0">
                <a:solidFill>
                  <a:schemeClr val="tx2"/>
                </a:solidFill>
                <a:latin typeface="Slack-Lato"/>
              </a:rPr>
              <a:t>D</a:t>
            </a:r>
            <a:r>
              <a:rPr lang="en-US" sz="2200" b="0" i="0" dirty="0">
                <a:solidFill>
                  <a:schemeClr val="tx2"/>
                </a:solidFill>
                <a:effectLst/>
                <a:latin typeface="Slack-Lato"/>
              </a:rPr>
              <a:t>eploy complimentary Vader sentiment analysis model on </a:t>
            </a:r>
            <a:r>
              <a:rPr lang="en-US" sz="2200" dirty="0">
                <a:solidFill>
                  <a:schemeClr val="tx2"/>
                </a:solidFill>
                <a:latin typeface="Slack-Lato"/>
              </a:rPr>
              <a:t>S</a:t>
            </a:r>
            <a:r>
              <a:rPr lang="en-US" sz="2200" b="0" i="0" dirty="0">
                <a:solidFill>
                  <a:schemeClr val="tx2"/>
                </a:solidFill>
                <a:effectLst/>
                <a:latin typeface="Slack-Lato"/>
              </a:rPr>
              <a:t>treamlit</a:t>
            </a:r>
            <a:r>
              <a:rPr lang="en-US" sz="2200" dirty="0">
                <a:solidFill>
                  <a:schemeClr val="tx2"/>
                </a:solidFill>
                <a:latin typeface="Slack-Lato"/>
              </a:rPr>
              <a:t>.</a:t>
            </a:r>
          </a:p>
          <a:p>
            <a:r>
              <a:rPr lang="en-US" sz="2200" dirty="0">
                <a:solidFill>
                  <a:schemeClr val="tx2"/>
                </a:solidFill>
                <a:latin typeface="Slack-Lato"/>
              </a:rPr>
              <a:t>Expand Model to include digital currency price fluctuations based on market sentiment, and social media messaging platforms like Twitter. </a:t>
            </a:r>
            <a:endParaRPr lang="en-CA" sz="2200" dirty="0">
              <a:solidFill>
                <a:schemeClr val="tx2"/>
              </a:solidFill>
            </a:endParaRPr>
          </a:p>
        </p:txBody>
      </p:sp>
      <p:pic>
        <p:nvPicPr>
          <p:cNvPr id="18" name="Picture 17" descr="Orange and blue numbers and graphs">
            <a:extLst>
              <a:ext uri="{FF2B5EF4-FFF2-40B4-BE49-F238E27FC236}">
                <a16:creationId xmlns:a16="http://schemas.microsoft.com/office/drawing/2014/main" id="{09D5B922-BF9C-19EB-D1CE-3A73CC9420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15" r="33870" b="1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127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896"/>
      </a:accent1>
      <a:accent2>
        <a:srgbClr val="BA997F"/>
      </a:accent2>
      <a:accent3>
        <a:srgbClr val="AAA480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F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133</TotalTime>
  <Words>265</Words>
  <Application>Microsoft Macintosh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Franklin Gothic Book</vt:lpstr>
      <vt:lpstr>Franklin Gothic Demi</vt:lpstr>
      <vt:lpstr>Gill Sans MT</vt:lpstr>
      <vt:lpstr>Slack-Lato</vt:lpstr>
      <vt:lpstr>Wingdings 2</vt:lpstr>
      <vt:lpstr>DividendVTI</vt:lpstr>
      <vt:lpstr>PROJECT 2- NLP AND VADER SENTIMENT ANALYSIS For DIGITAL CURRENCY </vt:lpstr>
      <vt:lpstr>Recap of Project 1</vt:lpstr>
      <vt:lpstr>Objectives</vt:lpstr>
      <vt:lpstr>Scope  &amp; Limitations</vt:lpstr>
      <vt:lpstr>Steps for cleaning data</vt:lpstr>
      <vt:lpstr>Code Sample1</vt:lpstr>
      <vt:lpstr>Code Sample2</vt:lpstr>
      <vt:lpstr>Code Sample3</vt:lpstr>
      <vt:lpstr>Conclusions/Next Steps</vt:lpstr>
      <vt:lpstr>Create a sentiment analysis That can Determine/provide a numerical Correlation between a Tweet and the price of a given crypto Currency.</vt:lpstr>
      <vt:lpstr>Thank you for Your Time.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2- Crypto Sentiment Analysis</dc:title>
  <dc:creator>Philip Nyamumbo</dc:creator>
  <cp:lastModifiedBy>unionnorthandco@gmail.com</cp:lastModifiedBy>
  <cp:revision>87</cp:revision>
  <dcterms:created xsi:type="dcterms:W3CDTF">2022-06-20T19:35:27Z</dcterms:created>
  <dcterms:modified xsi:type="dcterms:W3CDTF">2022-06-22T21:12:54Z</dcterms:modified>
</cp:coreProperties>
</file>